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FF2F9D-1477-7EBB-9E00-C218128E5F9A}" name="Afroza Rahman" initials="AR" userId="S::afroza.rahman@abs.gov.au::71b43e19-0f22-4f83-bb93-4316e0629e9e" providerId="AD"/>
  <p188:author id="{1C7A98F4-B98E-22A0-013C-D990C373A3FE}" name="Janine Phasavath" initials="JP" userId="S::janine.phasavath@abs.gov.au::d8595e29-cab1-4236-b710-d6e2617656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83"/>
    <a:srgbClr val="D9FFFA"/>
    <a:srgbClr val="3FFFE8"/>
    <a:srgbClr val="A1B2E3"/>
    <a:srgbClr val="F8EDEC"/>
    <a:srgbClr val="BBC8EB"/>
    <a:srgbClr val="718BD5"/>
    <a:srgbClr val="182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61" d="100"/>
          <a:sy n="161" d="100"/>
        </p:scale>
        <p:origin x="156" y="264"/>
      </p:cViewPr>
      <p:guideLst>
        <p:guide orient="horz" pos="311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C61C4-6F7C-4D2D-9C29-B67160ECBECD}" type="datetimeFigureOut">
              <a:rPr lang="en-AU" smtClean="0"/>
              <a:t>02/04/2025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0E5E7-2A20-4F4D-9725-A80833D8DD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85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725" y="678667"/>
            <a:ext cx="6573603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724" y="1275606"/>
            <a:ext cx="6573603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9FFF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1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0735D40-38A0-4D80-8846-DA3173A6B487}" type="datetime1">
              <a:rPr lang="en-AU" smtClean="0"/>
              <a:pPr/>
              <a:t>02/04/2025</a:t>
            </a:fld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826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203598"/>
            <a:ext cx="3744416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6376" y="4796855"/>
            <a:ext cx="909464" cy="273844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9E3DACE-F6F7-40D6-A560-8B1A0257F8F8}" type="datetime1">
              <a:rPr lang="en-AU" smtClean="0"/>
              <a:pPr/>
              <a:t>02/04/2025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520" y="4788692"/>
            <a:ext cx="432048" cy="273844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860032" y="1203598"/>
            <a:ext cx="3744416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494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740352" y="4796854"/>
            <a:ext cx="1125488" cy="295175"/>
          </a:xfrm>
        </p:spPr>
        <p:txBody>
          <a:bodyPr/>
          <a:lstStyle>
            <a:lvl1pPr algn="r">
              <a:defRPr sz="1100" baseline="0">
                <a:solidFill>
                  <a:srgbClr val="A1B2E3"/>
                </a:solidFill>
              </a:defRPr>
            </a:lvl1pPr>
          </a:lstStyle>
          <a:p>
            <a:fld id="{0AF71939-FE81-4F91-8C2C-178F5234D943}" type="datetime1">
              <a:rPr lang="en-AU" smtClean="0"/>
              <a:pPr/>
              <a:t>02/04/2025</a:t>
            </a:fld>
            <a:endParaRPr lang="en-A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520" y="4788692"/>
            <a:ext cx="360040" cy="273844"/>
          </a:xfrm>
        </p:spPr>
        <p:txBody>
          <a:bodyPr/>
          <a:lstStyle>
            <a:lvl1pPr algn="l">
              <a:defRPr sz="1100">
                <a:solidFill>
                  <a:srgbClr val="A1B2E3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229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794004"/>
            <a:ext cx="5651216" cy="648072"/>
          </a:xfrm>
        </p:spPr>
        <p:txBody>
          <a:bodyPr anchor="t">
            <a:normAutofit/>
          </a:bodyPr>
          <a:lstStyle>
            <a:lvl1pPr algn="r">
              <a:defRPr sz="32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055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_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106" y="678667"/>
            <a:ext cx="6595222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8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00" y="1275606"/>
            <a:ext cx="6586128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93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902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_Title Slid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106" y="678667"/>
            <a:ext cx="7675342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8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00" y="1275606"/>
            <a:ext cx="6400800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93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19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76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8037"/>
            <a:ext cx="71287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00151"/>
            <a:ext cx="7715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0312" y="4803998"/>
            <a:ext cx="16295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28400E1E-E99E-440F-BE40-733B24941DFA}" type="datetime1">
              <a:rPr lang="en-AU" smtClean="0"/>
              <a:pPr/>
              <a:t>02/04/2025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03998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50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51" r:id="rId5"/>
    <p:sldLayoutId id="2147483660" r:id="rId6"/>
    <p:sldLayoutId id="2147483661" r:id="rId7"/>
    <p:sldLayoutId id="2147483654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B7B62-6D87-9197-79EA-D0DAA08F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ABS Cultural and Ethnic Review Timeline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99181C-0D3F-948C-F8A8-2D4CB0A4DB53}"/>
              </a:ext>
            </a:extLst>
          </p:cNvPr>
          <p:cNvCxnSpPr>
            <a:cxnSpLocks/>
          </p:cNvCxnSpPr>
          <p:nvPr/>
        </p:nvCxnSpPr>
        <p:spPr>
          <a:xfrm>
            <a:off x="395536" y="2283718"/>
            <a:ext cx="8424936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B91F95-14C5-304D-18D2-DB57B9EE139E}"/>
              </a:ext>
            </a:extLst>
          </p:cNvPr>
          <p:cNvSpPr txBox="1"/>
          <p:nvPr/>
        </p:nvSpPr>
        <p:spPr>
          <a:xfrm>
            <a:off x="300453" y="1493443"/>
            <a:ext cx="8592027" cy="33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       Apr              May             Jun              Jul              Aug              Sept              Oct              Nov              Dec      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CF666D-3064-5403-BF95-8A5A35BBA902}"/>
              </a:ext>
            </a:extLst>
          </p:cNvPr>
          <p:cNvCxnSpPr>
            <a:cxnSpLocks/>
          </p:cNvCxnSpPr>
          <p:nvPr/>
        </p:nvCxnSpPr>
        <p:spPr>
          <a:xfrm>
            <a:off x="395536" y="2067694"/>
            <a:ext cx="8352930" cy="0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178094-F721-E667-9735-A3C9FA9D5FBF}"/>
              </a:ext>
            </a:extLst>
          </p:cNvPr>
          <p:cNvSpPr txBox="1"/>
          <p:nvPr/>
        </p:nvSpPr>
        <p:spPr>
          <a:xfrm>
            <a:off x="4061870" y="1759917"/>
            <a:ext cx="58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D33BB2-ED73-A991-4BD6-0C8D6FB59FE1}"/>
              </a:ext>
            </a:extLst>
          </p:cNvPr>
          <p:cNvSpPr/>
          <p:nvPr/>
        </p:nvSpPr>
        <p:spPr>
          <a:xfrm>
            <a:off x="625579" y="2617680"/>
            <a:ext cx="1204491" cy="1573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Public</a:t>
            </a:r>
          </a:p>
          <a:p>
            <a:pPr algn="ctr"/>
            <a:r>
              <a:rPr lang="en-AU" sz="1000" b="1" dirty="0"/>
              <a:t>Consultation </a:t>
            </a:r>
          </a:p>
          <a:p>
            <a:pPr algn="ctr"/>
            <a:r>
              <a:rPr lang="en-AU" sz="1000" b="1" dirty="0"/>
              <a:t>Round 1</a:t>
            </a:r>
          </a:p>
          <a:p>
            <a:pPr algn="ctr"/>
            <a:endParaRPr lang="en-AU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Submissions accepted through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ABS Consultation Hub </a:t>
            </a:r>
            <a:br>
              <a:rPr lang="en-AU" sz="9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9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Early </a:t>
            </a: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April - 16 May</a:t>
            </a:r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2025</a:t>
            </a:r>
            <a:endParaRPr lang="en-AU" sz="900" dirty="0">
              <a:solidFill>
                <a:schemeClr val="tx1"/>
              </a:solidFill>
            </a:endParaRPr>
          </a:p>
          <a:p>
            <a:pPr algn="ctr"/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44D226-19D0-6CB5-10B2-0358D04E3271}"/>
              </a:ext>
            </a:extLst>
          </p:cNvPr>
          <p:cNvSpPr/>
          <p:nvPr/>
        </p:nvSpPr>
        <p:spPr>
          <a:xfrm>
            <a:off x="2984652" y="2610814"/>
            <a:ext cx="1077218" cy="70067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endParaRPr lang="en-AU" sz="1000" b="1" dirty="0"/>
          </a:p>
          <a:p>
            <a:pPr algn="ctr"/>
            <a:r>
              <a:rPr lang="en-AU" sz="900" b="1" dirty="0"/>
              <a:t>Post-consultation engagement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ollow up with stakeholders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(if required)</a:t>
            </a:r>
          </a:p>
          <a:p>
            <a:pPr algn="ctr"/>
            <a:endParaRPr lang="en-AU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42C391-B06C-105F-B21A-A3AAF280D22D}"/>
              </a:ext>
            </a:extLst>
          </p:cNvPr>
          <p:cNvSpPr/>
          <p:nvPr/>
        </p:nvSpPr>
        <p:spPr>
          <a:xfrm>
            <a:off x="7259444" y="2617679"/>
            <a:ext cx="768940" cy="1573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Proposed release  of updated ASCCEG* November </a:t>
            </a:r>
          </a:p>
          <a:p>
            <a:pPr algn="ctr"/>
            <a:r>
              <a:rPr lang="en-AU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</a:t>
            </a:r>
            <a:r>
              <a:rPr lang="en-AU" sz="1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7E9C49-C50E-BDE2-2FEC-27AFE4B2E862}"/>
              </a:ext>
            </a:extLst>
          </p:cNvPr>
          <p:cNvSpPr/>
          <p:nvPr/>
        </p:nvSpPr>
        <p:spPr>
          <a:xfrm>
            <a:off x="1860933" y="3346080"/>
            <a:ext cx="2207011" cy="84493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Drafting changes to ASCCEG</a:t>
            </a:r>
          </a:p>
          <a:p>
            <a:pPr algn="ctr"/>
            <a:r>
              <a:rPr lang="en-AU" sz="900" dirty="0"/>
              <a:t>Based on submissions and research </a:t>
            </a:r>
          </a:p>
          <a:p>
            <a:pPr algn="ctr"/>
            <a:r>
              <a:rPr lang="en-AU" sz="900" dirty="0"/>
              <a:t>May - July 2025</a:t>
            </a:r>
          </a:p>
          <a:p>
            <a:pPr algn="ctr"/>
            <a:endParaRPr lang="en-AU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AD3FA3-7473-418F-1B36-9FCCE5EC1F25}"/>
              </a:ext>
            </a:extLst>
          </p:cNvPr>
          <p:cNvSpPr/>
          <p:nvPr/>
        </p:nvSpPr>
        <p:spPr>
          <a:xfrm>
            <a:off x="4098806" y="2610815"/>
            <a:ext cx="1265282" cy="15802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Public</a:t>
            </a:r>
          </a:p>
          <a:p>
            <a:pPr algn="ctr"/>
            <a:r>
              <a:rPr lang="en-AU" sz="1000" b="1" dirty="0"/>
              <a:t>Consultation </a:t>
            </a:r>
          </a:p>
          <a:p>
            <a:pPr algn="ctr"/>
            <a:r>
              <a:rPr lang="en-AU" sz="1000" b="1" dirty="0"/>
              <a:t>Round 2</a:t>
            </a:r>
          </a:p>
          <a:p>
            <a:pPr algn="ctr"/>
            <a:endParaRPr lang="en-AU" sz="800" b="1" dirty="0"/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Submissions accepted through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ABS Consultation Hub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</a:rPr>
              <a:t>Planned to start mid July 2025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</a:rPr>
              <a:t>(for 6 weeks)*</a:t>
            </a:r>
          </a:p>
          <a:p>
            <a:pPr algn="ctr"/>
            <a:endParaRPr lang="en-AU" sz="9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D1B24B-BEC2-F442-A732-A8157851F39B}"/>
              </a:ext>
            </a:extLst>
          </p:cNvPr>
          <p:cNvSpPr/>
          <p:nvPr/>
        </p:nvSpPr>
        <p:spPr>
          <a:xfrm>
            <a:off x="5652121" y="2617679"/>
            <a:ext cx="1440160" cy="1573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Post-consultation engagement and final changes</a:t>
            </a:r>
          </a:p>
          <a:p>
            <a:pPr algn="ctr"/>
            <a:endParaRPr lang="en-AU" sz="1000" b="1" dirty="0"/>
          </a:p>
          <a:p>
            <a:pPr algn="ctr"/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outcome of public consultation and finalisation of publication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2025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9BE2F9-E10A-2F63-45D6-1D153AB42ADA}"/>
              </a:ext>
            </a:extLst>
          </p:cNvPr>
          <p:cNvSpPr/>
          <p:nvPr/>
        </p:nvSpPr>
        <p:spPr>
          <a:xfrm>
            <a:off x="1860933" y="2617679"/>
            <a:ext cx="1092857" cy="69967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r>
              <a:rPr lang="en-AU" sz="900" b="1" dirty="0"/>
              <a:t>Share outcome of public consultation</a:t>
            </a:r>
            <a:endParaRPr lang="en-AU" sz="900" dirty="0"/>
          </a:p>
          <a:p>
            <a:pPr algn="ctr"/>
            <a:endParaRPr lang="en-AU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2C373-E97C-1589-4B0E-EB9740B79AFB}"/>
              </a:ext>
            </a:extLst>
          </p:cNvPr>
          <p:cNvSpPr txBox="1"/>
          <p:nvPr/>
        </p:nvSpPr>
        <p:spPr>
          <a:xfrm>
            <a:off x="323528" y="4465480"/>
            <a:ext cx="7897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* The start and end dates of public consultation (round 2) and release date for ASCCEG will be confirmed later in 2025.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8CD5B289-74BC-4089-2136-386E97680C97}"/>
              </a:ext>
            </a:extLst>
          </p:cNvPr>
          <p:cNvSpPr/>
          <p:nvPr/>
        </p:nvSpPr>
        <p:spPr>
          <a:xfrm rot="5400000">
            <a:off x="1161404" y="1832629"/>
            <a:ext cx="228078" cy="1250163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CFCA8B64-AB46-68C1-7F58-6CB80EB501CD}"/>
              </a:ext>
            </a:extLst>
          </p:cNvPr>
          <p:cNvSpPr/>
          <p:nvPr/>
        </p:nvSpPr>
        <p:spPr>
          <a:xfrm rot="5400000">
            <a:off x="2842435" y="1493343"/>
            <a:ext cx="219109" cy="1943875"/>
          </a:xfrm>
          <a:prstGeom prst="rightBrace">
            <a:avLst>
              <a:gd name="adj1" fmla="val 24635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D1AC7475-7550-6083-A235-F5DB4A47C19D}"/>
              </a:ext>
            </a:extLst>
          </p:cNvPr>
          <p:cNvSpPr/>
          <p:nvPr/>
        </p:nvSpPr>
        <p:spPr>
          <a:xfrm rot="5400000">
            <a:off x="6262120" y="1638848"/>
            <a:ext cx="228077" cy="1637728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E14EC8-7FFB-39F9-7C83-2129A9C8662A}"/>
              </a:ext>
            </a:extLst>
          </p:cNvPr>
          <p:cNvCxnSpPr/>
          <p:nvPr/>
        </p:nvCxnSpPr>
        <p:spPr>
          <a:xfrm flipV="1">
            <a:off x="7659773" y="2319697"/>
            <a:ext cx="0" cy="2911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Brace 42">
            <a:extLst>
              <a:ext uri="{FF2B5EF4-FFF2-40B4-BE49-F238E27FC236}">
                <a16:creationId xmlns:a16="http://schemas.microsoft.com/office/drawing/2014/main" id="{376D8582-1A18-DF33-D5FA-A1B13A1F535A}"/>
              </a:ext>
            </a:extLst>
          </p:cNvPr>
          <p:cNvSpPr/>
          <p:nvPr/>
        </p:nvSpPr>
        <p:spPr>
          <a:xfrm rot="5400000">
            <a:off x="4545999" y="1844683"/>
            <a:ext cx="228078" cy="1250163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275072"/>
      </p:ext>
    </p:extLst>
  </p:cSld>
  <p:clrMapOvr>
    <a:masterClrMapping/>
  </p:clrMapOvr>
</p:sld>
</file>

<file path=ppt/theme/theme1.xml><?xml version="1.0" encoding="utf-8"?>
<a:theme xmlns:a="http://schemas.openxmlformats.org/drawingml/2006/main" name="ABS Master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 Powerpoint - Master template 3 (People).pptx" id="{B821091F-B825-4E4F-B732-A39211852592}" vid="{F9823AFA-9C6A-4B16-8CF1-34150602AD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 Powerpoint - Master template 3 (People)</Template>
  <TotalTime>1613</TotalTime>
  <Words>132</Words>
  <Application>Microsoft Office PowerPoint</Application>
  <PresentationFormat>On-screen Show (16:9)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ABS Master Style 3</vt:lpstr>
      <vt:lpstr>ABS Cultural and Ethnic Review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Katlewski</dc:creator>
  <cp:lastModifiedBy>Yasmin Melean Bautista</cp:lastModifiedBy>
  <cp:revision>89</cp:revision>
  <dcterms:created xsi:type="dcterms:W3CDTF">2022-05-20T03:46:33Z</dcterms:created>
  <dcterms:modified xsi:type="dcterms:W3CDTF">2025-04-02T00:16:56Z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e5a7ee-c283-40b0-98eb-fa437df4c031_Enabled">
    <vt:lpwstr>true</vt:lpwstr>
  </property>
  <property fmtid="{D5CDD505-2E9C-101B-9397-08002B2CF9AE}" pid="3" name="MSIP_Label_c8e5a7ee-c283-40b0-98eb-fa437df4c031_SetDate">
    <vt:lpwstr>2022-06-27T04:49:01Z</vt:lpwstr>
  </property>
  <property fmtid="{D5CDD505-2E9C-101B-9397-08002B2CF9AE}" pid="4" name="MSIP_Label_c8e5a7ee-c283-40b0-98eb-fa437df4c031_Method">
    <vt:lpwstr>Privileged</vt:lpwstr>
  </property>
  <property fmtid="{D5CDD505-2E9C-101B-9397-08002B2CF9AE}" pid="5" name="MSIP_Label_c8e5a7ee-c283-40b0-98eb-fa437df4c031_Name">
    <vt:lpwstr>OFFICIAL</vt:lpwstr>
  </property>
  <property fmtid="{D5CDD505-2E9C-101B-9397-08002B2CF9AE}" pid="6" name="MSIP_Label_c8e5a7ee-c283-40b0-98eb-fa437df4c031_SiteId">
    <vt:lpwstr>34cdb737-c4fa-4c21-9a34-88ac2d721f88</vt:lpwstr>
  </property>
  <property fmtid="{D5CDD505-2E9C-101B-9397-08002B2CF9AE}" pid="7" name="MSIP_Label_c8e5a7ee-c283-40b0-98eb-fa437df4c031_ActionId">
    <vt:lpwstr>ec5877bd-d838-483e-9093-0b0e4c1592cc</vt:lpwstr>
  </property>
  <property fmtid="{D5CDD505-2E9C-101B-9397-08002B2CF9AE}" pid="8" name="MSIP_Label_c8e5a7ee-c283-40b0-98eb-fa437df4c031_ContentBits">
    <vt:lpwstr>0</vt:lpwstr>
  </property>
</Properties>
</file>