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7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FF2F9D-1477-7EBB-9E00-C218128E5F9A}" name="Afroza Rahman" initials="AR" userId="S::afroza.rahman@abs.gov.au::71b43e19-0f22-4f83-bb93-4316e0629e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83"/>
    <a:srgbClr val="D9FFFA"/>
    <a:srgbClr val="3FFFE8"/>
    <a:srgbClr val="A1B2E3"/>
    <a:srgbClr val="F8EDEC"/>
    <a:srgbClr val="BBC8EB"/>
    <a:srgbClr val="718BD5"/>
    <a:srgbClr val="182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50" d="100"/>
          <a:sy n="150" d="100"/>
        </p:scale>
        <p:origin x="456" y="126"/>
      </p:cViewPr>
      <p:guideLst>
        <p:guide orient="horz" pos="311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C61C4-6F7C-4D2D-9C29-B67160ECBECD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0E5E7-2A20-4F4D-9725-A80833D8DD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85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725" y="678667"/>
            <a:ext cx="6573603" cy="648071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724" y="1275606"/>
            <a:ext cx="6573603" cy="43204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D9FFF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813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00151"/>
            <a:ext cx="7715200" cy="3394472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056784" cy="915566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0735D40-38A0-4D80-8846-DA3173A6B487}" type="datetime1">
              <a:rPr lang="en-AU" smtClean="0"/>
              <a:pPr/>
              <a:t>11/09/2023</a:t>
            </a:fld>
            <a:endParaRPr lang="en-A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919823AD-95EC-44A3-9EE2-07FA7B06177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826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056784" cy="915566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203598"/>
            <a:ext cx="3744416" cy="3394472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56376" y="4796855"/>
            <a:ext cx="909464" cy="273844"/>
          </a:xfr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9E3DACE-F6F7-40D6-A560-8B1A0257F8F8}" type="datetime1">
              <a:rPr lang="en-AU" smtClean="0"/>
              <a:pPr/>
              <a:t>11/09/2023</a:t>
            </a:fld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520" y="4788692"/>
            <a:ext cx="432048" cy="273844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919823AD-95EC-44A3-9EE2-07FA7B06177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860032" y="1203598"/>
            <a:ext cx="3744416" cy="3394472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494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o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00151"/>
            <a:ext cx="7715200" cy="3394472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056784" cy="915566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740352" y="4796854"/>
            <a:ext cx="1125488" cy="295175"/>
          </a:xfrm>
        </p:spPr>
        <p:txBody>
          <a:bodyPr/>
          <a:lstStyle>
            <a:lvl1pPr algn="r">
              <a:defRPr sz="1100" baseline="0">
                <a:solidFill>
                  <a:srgbClr val="A1B2E3"/>
                </a:solidFill>
              </a:defRPr>
            </a:lvl1pPr>
          </a:lstStyle>
          <a:p>
            <a:fld id="{0AF71939-FE81-4F91-8C2C-178F5234D943}" type="datetime1">
              <a:rPr lang="en-AU" smtClean="0"/>
              <a:pPr/>
              <a:t>11/09/2023</a:t>
            </a:fld>
            <a:endParaRPr lang="en-AU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520" y="4788692"/>
            <a:ext cx="360040" cy="273844"/>
          </a:xfrm>
        </p:spPr>
        <p:txBody>
          <a:bodyPr/>
          <a:lstStyle>
            <a:lvl1pPr algn="l">
              <a:defRPr sz="1100">
                <a:solidFill>
                  <a:srgbClr val="A1B2E3"/>
                </a:solidFill>
              </a:defRPr>
            </a:lvl1pPr>
          </a:lstStyle>
          <a:p>
            <a:fld id="{919823AD-95EC-44A3-9EE2-07FA7B06177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229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794004"/>
            <a:ext cx="5651216" cy="648072"/>
          </a:xfrm>
        </p:spPr>
        <p:txBody>
          <a:bodyPr anchor="t">
            <a:normAutofit/>
          </a:bodyPr>
          <a:lstStyle>
            <a:lvl1pPr algn="r">
              <a:defRPr sz="32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055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_Title 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9106" y="678667"/>
            <a:ext cx="6595222" cy="648071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8275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200" y="1275606"/>
            <a:ext cx="6586128" cy="43204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93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902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_Title Slide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9106" y="678667"/>
            <a:ext cx="7675342" cy="648071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8275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200" y="1275606"/>
            <a:ext cx="6400800" cy="43204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93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19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764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8037"/>
            <a:ext cx="71287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200151"/>
            <a:ext cx="7715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80312" y="4803998"/>
            <a:ext cx="1629544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28400E1E-E99E-440F-BE40-733B24941DFA}" type="datetime1">
              <a:rPr lang="en-AU" smtClean="0"/>
              <a:pPr/>
              <a:t>11/09/2023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03998"/>
            <a:ext cx="50405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919823AD-95EC-44A3-9EE2-07FA7B06177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650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2" r:id="rId4"/>
    <p:sldLayoutId id="2147483651" r:id="rId5"/>
    <p:sldLayoutId id="2147483660" r:id="rId6"/>
    <p:sldLayoutId id="2147483661" r:id="rId7"/>
    <p:sldLayoutId id="2147483654" r:id="rId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B7B62-6D87-9197-79EA-D0DAA08FB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ABS Language Review Timeline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99181C-0D3F-948C-F8A8-2D4CB0A4DB53}"/>
              </a:ext>
            </a:extLst>
          </p:cNvPr>
          <p:cNvCxnSpPr>
            <a:cxnSpLocks/>
          </p:cNvCxnSpPr>
          <p:nvPr/>
        </p:nvCxnSpPr>
        <p:spPr>
          <a:xfrm>
            <a:off x="221771" y="2211710"/>
            <a:ext cx="885698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B91F95-14C5-304D-18D2-DB57B9EE139E}"/>
              </a:ext>
            </a:extLst>
          </p:cNvPr>
          <p:cNvSpPr txBox="1"/>
          <p:nvPr/>
        </p:nvSpPr>
        <p:spPr>
          <a:xfrm>
            <a:off x="295479" y="1493443"/>
            <a:ext cx="88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Sep     Oct     Nov     Dec       Jan     Feb     Mar    Apr    May     Jun     Jul     Aug     Sept     Oct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5272516A-7957-E2E2-97AA-771FE53AD537}"/>
              </a:ext>
            </a:extLst>
          </p:cNvPr>
          <p:cNvSpPr/>
          <p:nvPr/>
        </p:nvSpPr>
        <p:spPr>
          <a:xfrm rot="16200000">
            <a:off x="1111656" y="1596852"/>
            <a:ext cx="382562" cy="180020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437DFD-282B-8F63-140F-B291A77AA456}"/>
              </a:ext>
            </a:extLst>
          </p:cNvPr>
          <p:cNvCxnSpPr>
            <a:cxnSpLocks/>
          </p:cNvCxnSpPr>
          <p:nvPr/>
        </p:nvCxnSpPr>
        <p:spPr>
          <a:xfrm>
            <a:off x="8441356" y="2305671"/>
            <a:ext cx="0" cy="1020190"/>
          </a:xfrm>
          <a:prstGeom prst="line">
            <a:avLst/>
          </a:prstGeom>
          <a:ln w="127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CF666D-3064-5403-BF95-8A5A35BBA902}"/>
              </a:ext>
            </a:extLst>
          </p:cNvPr>
          <p:cNvCxnSpPr>
            <a:cxnSpLocks/>
          </p:cNvCxnSpPr>
          <p:nvPr/>
        </p:nvCxnSpPr>
        <p:spPr>
          <a:xfrm>
            <a:off x="2891826" y="2067168"/>
            <a:ext cx="5773230" cy="12531"/>
          </a:xfrm>
          <a:prstGeom prst="straightConnector1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D1A287E-9C7D-0A4D-CAB7-DDFD96619615}"/>
              </a:ext>
            </a:extLst>
          </p:cNvPr>
          <p:cNvCxnSpPr>
            <a:cxnSpLocks/>
          </p:cNvCxnSpPr>
          <p:nvPr/>
        </p:nvCxnSpPr>
        <p:spPr>
          <a:xfrm>
            <a:off x="221771" y="2068243"/>
            <a:ext cx="2406013" cy="0"/>
          </a:xfrm>
          <a:prstGeom prst="straightConnector1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1855E32-A072-A28F-006A-D3B58B972C5E}"/>
              </a:ext>
            </a:extLst>
          </p:cNvPr>
          <p:cNvSpPr txBox="1"/>
          <p:nvPr/>
        </p:nvSpPr>
        <p:spPr>
          <a:xfrm>
            <a:off x="1196479" y="1864211"/>
            <a:ext cx="66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178094-F721-E667-9735-A3C9FA9D5FBF}"/>
              </a:ext>
            </a:extLst>
          </p:cNvPr>
          <p:cNvSpPr txBox="1"/>
          <p:nvPr/>
        </p:nvSpPr>
        <p:spPr>
          <a:xfrm>
            <a:off x="5580112" y="1868044"/>
            <a:ext cx="66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D33BB2-ED73-A991-4BD6-0C8D6FB59FE1}"/>
              </a:ext>
            </a:extLst>
          </p:cNvPr>
          <p:cNvSpPr/>
          <p:nvPr/>
        </p:nvSpPr>
        <p:spPr>
          <a:xfrm>
            <a:off x="516874" y="2729135"/>
            <a:ext cx="1517677" cy="140182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00" b="1" dirty="0"/>
          </a:p>
          <a:p>
            <a:pPr algn="ctr"/>
            <a:r>
              <a:rPr lang="en-AU" sz="1000" b="1" dirty="0"/>
              <a:t>Public</a:t>
            </a:r>
          </a:p>
          <a:p>
            <a:pPr algn="ctr"/>
            <a:r>
              <a:rPr lang="en-AU" sz="1000" b="1" dirty="0"/>
              <a:t>Consultation #1</a:t>
            </a:r>
          </a:p>
          <a:p>
            <a:pPr algn="ctr"/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Submissions accepted through </a:t>
            </a:r>
          </a:p>
          <a:p>
            <a:pPr algn="ctr"/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ABS Consultation Hub </a:t>
            </a:r>
            <a:b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18 Sep</a:t>
            </a:r>
            <a:r>
              <a:rPr lang="en-AU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8 Dec 2023</a:t>
            </a:r>
            <a:endParaRPr lang="en-AU" sz="900" dirty="0">
              <a:solidFill>
                <a:schemeClr val="tx1"/>
              </a:solidFill>
            </a:endParaRPr>
          </a:p>
          <a:p>
            <a:pPr algn="ctr"/>
            <a:endParaRPr lang="en-AU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44D226-19D0-6CB5-10B2-0358D04E3271}"/>
              </a:ext>
            </a:extLst>
          </p:cNvPr>
          <p:cNvSpPr/>
          <p:nvPr/>
        </p:nvSpPr>
        <p:spPr>
          <a:xfrm>
            <a:off x="2366021" y="2618760"/>
            <a:ext cx="1316402" cy="87132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00" b="1" dirty="0"/>
          </a:p>
          <a:p>
            <a:pPr algn="ctr"/>
            <a:endParaRPr lang="en-AU" sz="1000" b="1" dirty="0"/>
          </a:p>
          <a:p>
            <a:pPr algn="ctr"/>
            <a:r>
              <a:rPr lang="en-AU" sz="1000" b="1" dirty="0"/>
              <a:t>Post-consultation engagement</a:t>
            </a:r>
          </a:p>
          <a:p>
            <a:pPr algn="ctr"/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AU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ollow up with stakeholders </a:t>
            </a:r>
          </a:p>
          <a:p>
            <a:pPr algn="ctr"/>
            <a:r>
              <a:rPr lang="en-AU" sz="9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(if required)</a:t>
            </a:r>
          </a:p>
          <a:p>
            <a:pPr algn="ctr"/>
            <a:endParaRPr lang="en-AU" sz="9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AU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B42C391-B06C-105F-B21A-A3AAF280D22D}"/>
              </a:ext>
            </a:extLst>
          </p:cNvPr>
          <p:cNvSpPr/>
          <p:nvPr/>
        </p:nvSpPr>
        <p:spPr>
          <a:xfrm>
            <a:off x="8028384" y="3326566"/>
            <a:ext cx="825945" cy="112938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000" b="1" dirty="0"/>
              <a:t>Proposed release of updated ASCL^</a:t>
            </a:r>
          </a:p>
          <a:p>
            <a:pPr algn="ctr"/>
            <a:r>
              <a:rPr lang="en-AU" sz="1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October 2024</a:t>
            </a:r>
            <a:endParaRPr lang="en-AU" sz="1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2C13F8B6-D6F5-F2D1-2060-F3057455FA1D}"/>
              </a:ext>
            </a:extLst>
          </p:cNvPr>
          <p:cNvSpPr/>
          <p:nvPr/>
        </p:nvSpPr>
        <p:spPr>
          <a:xfrm rot="16200000">
            <a:off x="5465650" y="1848859"/>
            <a:ext cx="395811" cy="1316404"/>
          </a:xfrm>
          <a:prstGeom prst="leftBrace">
            <a:avLst>
              <a:gd name="adj1" fmla="val 13146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7E9C49-C50E-BDE2-2FEC-27AFE4B2E862}"/>
              </a:ext>
            </a:extLst>
          </p:cNvPr>
          <p:cNvSpPr/>
          <p:nvPr/>
        </p:nvSpPr>
        <p:spPr>
          <a:xfrm>
            <a:off x="2331459" y="3557705"/>
            <a:ext cx="2691897" cy="60109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00" b="1" dirty="0"/>
          </a:p>
          <a:p>
            <a:pPr algn="ctr"/>
            <a:r>
              <a:rPr lang="en-AU" sz="1000" b="1" dirty="0"/>
              <a:t>Drafting changes to ASCL</a:t>
            </a:r>
          </a:p>
          <a:p>
            <a:pPr algn="ctr"/>
            <a:r>
              <a:rPr lang="en-AU" sz="900" dirty="0"/>
              <a:t>Based on submissions and research</a:t>
            </a:r>
          </a:p>
          <a:p>
            <a:pPr algn="ctr"/>
            <a:r>
              <a:rPr lang="en-AU" sz="900" dirty="0"/>
              <a:t>Dec – May 2024</a:t>
            </a:r>
          </a:p>
          <a:p>
            <a:pPr algn="ctr"/>
            <a:endParaRPr lang="en-AU" sz="1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236A80-F474-E75E-A160-4B5A187B82BF}"/>
              </a:ext>
            </a:extLst>
          </p:cNvPr>
          <p:cNvSpPr txBox="1"/>
          <p:nvPr/>
        </p:nvSpPr>
        <p:spPr>
          <a:xfrm>
            <a:off x="221771" y="4416205"/>
            <a:ext cx="78066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^ The Language Standards will not be released at the same time as the updated ASCL. </a:t>
            </a:r>
            <a:r>
              <a:rPr lang="en-AU" sz="9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Leelawadee" panose="020B0502040204020203" pitchFamily="34" charset="-34"/>
              </a:rPr>
              <a:t>Any updates to the Language </a:t>
            </a:r>
            <a:r>
              <a:rPr lang="en-AU" sz="900" dirty="0">
                <a:latin typeface="Calibri" panose="020F0502020204030204" pitchFamily="34" charset="0"/>
                <a:ea typeface="Microsoft JhengHei" panose="020B0604030504040204" pitchFamily="34" charset="-120"/>
                <a:cs typeface="Leelawadee" panose="020B0502040204020203" pitchFamily="34" charset="-34"/>
              </a:rPr>
              <a:t>Standards</a:t>
            </a:r>
            <a:r>
              <a:rPr lang="en-AU" sz="9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Leelawadee" panose="020B0502040204020203" pitchFamily="34" charset="-34"/>
              </a:rPr>
              <a:t> will be released after the Census topic consultation has been completed. This will occur prior to the 2026 Census.</a:t>
            </a:r>
            <a:endParaRPr lang="en-A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900" dirty="0">
              <a:solidFill>
                <a:srgbClr val="00B05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AD3FA3-7473-418F-1B36-9FCCE5EC1F25}"/>
              </a:ext>
            </a:extLst>
          </p:cNvPr>
          <p:cNvSpPr/>
          <p:nvPr/>
        </p:nvSpPr>
        <p:spPr>
          <a:xfrm>
            <a:off x="5091701" y="2732373"/>
            <a:ext cx="1373480" cy="141871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00" b="1" dirty="0"/>
          </a:p>
          <a:p>
            <a:pPr algn="ctr"/>
            <a:endParaRPr lang="en-AU" sz="1000" b="1" dirty="0"/>
          </a:p>
          <a:p>
            <a:pPr algn="ctr"/>
            <a:r>
              <a:rPr lang="en-AU" sz="1000" b="1" dirty="0"/>
              <a:t>Public</a:t>
            </a:r>
          </a:p>
          <a:p>
            <a:pPr algn="ctr"/>
            <a:r>
              <a:rPr lang="en-AU" sz="1000" b="1" dirty="0"/>
              <a:t>Consultation #2</a:t>
            </a:r>
          </a:p>
          <a:p>
            <a:pPr algn="ctr"/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Submissions accepted through </a:t>
            </a:r>
          </a:p>
          <a:p>
            <a:pPr algn="ctr"/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ABS Consultation Hub</a:t>
            </a:r>
          </a:p>
          <a:p>
            <a:pPr algn="ctr"/>
            <a:r>
              <a:rPr lang="en-AU" sz="900" dirty="0">
                <a:solidFill>
                  <a:schemeClr val="tx1"/>
                </a:solidFill>
                <a:latin typeface="Calibri" panose="020F0502020204030204" pitchFamily="34" charset="0"/>
              </a:rPr>
              <a:t>June – Aug 2024</a:t>
            </a:r>
          </a:p>
          <a:p>
            <a:pPr algn="ctr"/>
            <a:endParaRPr lang="en-AU" sz="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AU" sz="900" dirty="0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E7BF48CE-3B3E-51C9-6FCD-BA029368487C}"/>
              </a:ext>
            </a:extLst>
          </p:cNvPr>
          <p:cNvSpPr/>
          <p:nvPr/>
        </p:nvSpPr>
        <p:spPr>
          <a:xfrm rot="16200000">
            <a:off x="3409264" y="1245741"/>
            <a:ext cx="382562" cy="2512810"/>
          </a:xfrm>
          <a:prstGeom prst="leftBrace">
            <a:avLst>
              <a:gd name="adj1" fmla="val 8333"/>
              <a:gd name="adj2" fmla="val 5627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D1B24B-BEC2-F442-A732-A8157851F39B}"/>
              </a:ext>
            </a:extLst>
          </p:cNvPr>
          <p:cNvSpPr/>
          <p:nvPr/>
        </p:nvSpPr>
        <p:spPr>
          <a:xfrm>
            <a:off x="6712468" y="2737753"/>
            <a:ext cx="976593" cy="140795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000" b="1" dirty="0"/>
              <a:t>Draft changes to ASCL</a:t>
            </a:r>
          </a:p>
          <a:p>
            <a:pPr algn="ctr"/>
            <a:endParaRPr lang="en-AU" sz="9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D7EBBD7B-E664-25B9-51FE-F61A4697CD79}"/>
              </a:ext>
            </a:extLst>
          </p:cNvPr>
          <p:cNvSpPr/>
          <p:nvPr/>
        </p:nvSpPr>
        <p:spPr>
          <a:xfrm rot="16200000">
            <a:off x="7002859" y="1975799"/>
            <a:ext cx="395811" cy="1079170"/>
          </a:xfrm>
          <a:prstGeom prst="leftBrace">
            <a:avLst>
              <a:gd name="adj1" fmla="val 13146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19BE2F9-E10A-2F63-45D6-1D153AB42ADA}"/>
              </a:ext>
            </a:extLst>
          </p:cNvPr>
          <p:cNvSpPr/>
          <p:nvPr/>
        </p:nvSpPr>
        <p:spPr>
          <a:xfrm>
            <a:off x="3805903" y="2719432"/>
            <a:ext cx="1157413" cy="68356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000" b="1" dirty="0"/>
          </a:p>
          <a:p>
            <a:pPr algn="ctr"/>
            <a:r>
              <a:rPr lang="en-AU" sz="1000" b="1" dirty="0"/>
              <a:t>Share outcome of public consultation</a:t>
            </a:r>
            <a:endParaRPr lang="en-AU" sz="900" dirty="0"/>
          </a:p>
          <a:p>
            <a:pPr algn="ctr"/>
            <a:endParaRPr lang="en-AU" sz="1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75072"/>
      </p:ext>
    </p:extLst>
  </p:cSld>
  <p:clrMapOvr>
    <a:masterClrMapping/>
  </p:clrMapOvr>
</p:sld>
</file>

<file path=ppt/theme/theme1.xml><?xml version="1.0" encoding="utf-8"?>
<a:theme xmlns:a="http://schemas.openxmlformats.org/drawingml/2006/main" name="ABS Master Styl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S Powerpoint - Master template 3 (People).pptx" id="{B821091F-B825-4E4F-B732-A39211852592}" vid="{F9823AFA-9C6A-4B16-8CF1-34150602AD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ABS Powerpoint - Master template 3 (People)</Template>
  <TotalTime>1380</TotalTime>
  <Words>135</Words>
  <Application>Microsoft Office PowerPoint</Application>
  <PresentationFormat>On-screen Show (16:9)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ABS Master Style 3</vt:lpstr>
      <vt:lpstr>ABS Language Review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Katlewski</dc:creator>
  <cp:lastModifiedBy>Janine Phasavath</cp:lastModifiedBy>
  <cp:revision>42</cp:revision>
  <dcterms:created xsi:type="dcterms:W3CDTF">2022-05-20T03:46:33Z</dcterms:created>
  <dcterms:modified xsi:type="dcterms:W3CDTF">2023-09-11T07:16:15Z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e5a7ee-c283-40b0-98eb-fa437df4c031_Enabled">
    <vt:lpwstr>true</vt:lpwstr>
  </property>
  <property fmtid="{D5CDD505-2E9C-101B-9397-08002B2CF9AE}" pid="3" name="MSIP_Label_c8e5a7ee-c283-40b0-98eb-fa437df4c031_SetDate">
    <vt:lpwstr>2022-06-27T04:49:01Z</vt:lpwstr>
  </property>
  <property fmtid="{D5CDD505-2E9C-101B-9397-08002B2CF9AE}" pid="4" name="MSIP_Label_c8e5a7ee-c283-40b0-98eb-fa437df4c031_Method">
    <vt:lpwstr>Privileged</vt:lpwstr>
  </property>
  <property fmtid="{D5CDD505-2E9C-101B-9397-08002B2CF9AE}" pid="5" name="MSIP_Label_c8e5a7ee-c283-40b0-98eb-fa437df4c031_Name">
    <vt:lpwstr>OFFICIAL</vt:lpwstr>
  </property>
  <property fmtid="{D5CDD505-2E9C-101B-9397-08002B2CF9AE}" pid="6" name="MSIP_Label_c8e5a7ee-c283-40b0-98eb-fa437df4c031_SiteId">
    <vt:lpwstr>34cdb737-c4fa-4c21-9a34-88ac2d721f88</vt:lpwstr>
  </property>
  <property fmtid="{D5CDD505-2E9C-101B-9397-08002B2CF9AE}" pid="7" name="MSIP_Label_c8e5a7ee-c283-40b0-98eb-fa437df4c031_ActionId">
    <vt:lpwstr>ec5877bd-d838-483e-9093-0b0e4c1592cc</vt:lpwstr>
  </property>
  <property fmtid="{D5CDD505-2E9C-101B-9397-08002B2CF9AE}" pid="8" name="MSIP_Label_c8e5a7ee-c283-40b0-98eb-fa437df4c031_ContentBits">
    <vt:lpwstr>0</vt:lpwstr>
  </property>
</Properties>
</file>